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8" r:id="rId2"/>
    <p:sldId id="264" r:id="rId3"/>
    <p:sldId id="269" r:id="rId4"/>
    <p:sldId id="302" r:id="rId5"/>
    <p:sldId id="303" r:id="rId6"/>
    <p:sldId id="300" r:id="rId7"/>
    <p:sldId id="256" r:id="rId8"/>
    <p:sldId id="289" r:id="rId9"/>
    <p:sldId id="260" r:id="rId10"/>
    <p:sldId id="312" r:id="rId11"/>
    <p:sldId id="285" r:id="rId12"/>
    <p:sldId id="290" r:id="rId13"/>
    <p:sldId id="286" r:id="rId14"/>
    <p:sldId id="311" r:id="rId15"/>
    <p:sldId id="287" r:id="rId16"/>
    <p:sldId id="288" r:id="rId17"/>
    <p:sldId id="310" r:id="rId18"/>
    <p:sldId id="308" r:id="rId19"/>
    <p:sldId id="309" r:id="rId20"/>
    <p:sldId id="299" r:id="rId21"/>
    <p:sldId id="319" r:id="rId22"/>
    <p:sldId id="304" r:id="rId23"/>
    <p:sldId id="280" r:id="rId24"/>
    <p:sldId id="279" r:id="rId25"/>
    <p:sldId id="320" r:id="rId26"/>
    <p:sldId id="321" r:id="rId27"/>
    <p:sldId id="328" r:id="rId28"/>
    <p:sldId id="305" r:id="rId29"/>
    <p:sldId id="306" r:id="rId30"/>
    <p:sldId id="307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92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youtu.be/u8uHI6WLz6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iopscience.iop.org/book/mono/978-1-6817-4073-7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</a:t>
            </a:r>
            <a:r>
              <a:rPr lang="el-GR" sz="20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angle between particle i and j | 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i,j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n-jet rates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n–jet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section for n-jets /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tau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W and Z decays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hlinkClick r:id="rId7"/>
              </a:rPr>
              <a:t>http://dx.doi.org/10.1140/epjc/s10052-019-6904-3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(1989 - 2000)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 √s = 91 GeV for eē → Z0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LEP1.5 √s = 2 × 80.3 GeV for eē → WW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https://fr.wikipedia.org/wiki/Hadron#/media/Fichier:Qqhadrons.png</a:t>
            </a:r>
            <a:endParaRPr lang="en-GB" sz="7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https://physics.stackexchange.com/questions/369092/understanding-the-parton-distribution-functions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a PDF?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factorisation scheme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how to separate the perturbative (short-distance/high-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contributions from the non-perturbative (long-distance/low-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order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DGLAP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https://gsalam.web.cern.ch/repository/talks/2015-SaoPaulo-lecture3.pdf</a:t>
            </a:r>
            <a:endParaRPr lang="en-GB" sz="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Timeline so far…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27 Sep 2024 – Meeting (Philip, Manjit,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Ritu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Edition#1 2016 : </a:t>
            </a:r>
            <a:r>
              <a:rPr lang="en-US" sz="700" dirty="0">
                <a:hlinkClick r:id="rId2"/>
              </a:rPr>
              <a:t>https://iopscience.iop.org/book/mono/978-1-6817-4073-7</a:t>
            </a:r>
            <a:endParaRPr lang="en-US" sz="700" dirty="0"/>
          </a:p>
          <a:p>
            <a:r>
              <a:rPr lang="en-US" sz="700" dirty="0"/>
              <a:t>Edition#2 2023 : </a:t>
            </a:r>
            <a:r>
              <a:rPr lang="en-US" sz="700" dirty="0">
                <a:hlinkClick r:id="rId3"/>
              </a:rPr>
              <a:t>https://iopscience.iop.org/book/mono/978-0-7503-4737-2</a:t>
            </a:r>
            <a:endParaRPr lang="en-GB" sz="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Useful resources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hlinkClick r:id="rId9"/>
              </a:rPr>
              <a:t>https://youtu.be/u8uHI6WLz6c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What are they?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https://cms.cern/news/jets-cms-and-determination-their-energy-scale</a:t>
            </a:r>
            <a:endParaRPr lang="en-GB" sz="700" dirty="0"/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hlinkClick r:id="rId5"/>
              </a:rPr>
              <a:t>https://en.wikipedia.org/wiki/Self-similar_process#/media/File:Wiener_process_animated.gif</a:t>
            </a:r>
            <a:endParaRPr lang="en-GB" sz="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https://indico.cern.ch/event/346738/contributions/813675/attachments/684118/939687/14_JetPhysics.pdf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History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Mean sphericity decreases with increasing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Sphericity peaks at low values as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increases</a:t>
            </a:r>
            <a:endParaRPr lang="en-US" sz="1600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Confirmed jets are formed due to 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cross-section ≈ exp(-b×p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with b=1.02 ± 0.09 GeV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events increases with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above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https://journals.aps.org/prl/pdf/10.1103/PhysRevLett.35.1609</a:t>
            </a:r>
            <a:endParaRPr lang="en-GB" sz="7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https://en.wikipedia.org/wiki/File:CDF_Top_Event.jpg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example, 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Sterman–Weinberg jets : first jet algorithm (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2"/>
              </a:rPr>
              <a:t>PRL-1969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ϵ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rate is fraction of 2-jet events for a given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ϵ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4"/>
              </a:rPr>
              <a:t>https://iopscience.iop.org/book/mono/978-1-6817-4073-7</a:t>
            </a:r>
            <a:endParaRPr lang="en-GB" sz="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4"/>
              </a:rPr>
              <a:t>https://iopscience.iop.org/book/mono/978-1-6817-4073-7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η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3"/>
              </a:rPr>
              <a:t>https://iopscience.iop.org/book/mono/978-1-6817-4073-7</a:t>
            </a:r>
            <a:endParaRPr lang="en-GB" sz="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Cone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and collinear (IRC) safety,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η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2"/>
              </a:rPr>
              <a:t>https://iopscience.iop.org/book/mono/978-1-6817-4073-7</a:t>
            </a:r>
            <a:endParaRPr lang="en-GB" sz="7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27321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Cone</a:t>
            </a:r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27321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Sequential</a:t>
            </a:r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Fixed</a:t>
            </a:r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Stable</a:t>
            </a: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Overlapping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Clustering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https://indico.cern.ch/event/346738/contributions/813675/attachments/684118/939687/14_JetPhysics.pdf</a:t>
            </a:r>
            <a:endParaRPr lang="en-GB" sz="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Detector parameters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co-ordinate system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particle definitions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Pythia-ROOT workflows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UA5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 Repository </a:t>
            </a: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(20 November 2024)</a:t>
            </a:r>
            <a:endParaRPr lang="en-IN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github.com/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phylmath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/HEP-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500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L3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one has used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HEP introduction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 – Correcting data types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068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Parton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r>
              <a:rPr lang="en-US" sz="16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s'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Questions: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1- what does repeated numbers mean X-&gt;X-&gt;X ?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 difference between having (X,X) or (X,0) daughters ?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(assumes homogenous beam substructure)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toggle impacts high </a:t>
            </a:r>
            <a:r>
              <a:rPr lang="en-US" dirty="0" err="1"/>
              <a:t>nCh</a:t>
            </a:r>
            <a:r>
              <a:rPr lang="en-US" dirty="0"/>
              <a:t> values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Fitting </a:t>
            </a:r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curves with NB distributions – Tweaking PDF parameters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</a:t>
            </a:r>
            <a:r>
              <a:rPr lang="en-IN" sz="14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4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 x </a:t>
            </a:r>
            <a:r>
              <a:rPr lang="el-GR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19597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Event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collision products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767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11921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28 products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jet structure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00651" y="4693547"/>
            <a:ext cx="1090363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 </a:t>
            </a:r>
          </a:p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particles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41681" y="4693547"/>
            <a:ext cx="1090363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 </a:t>
            </a:r>
          </a:p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particles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main301.cc – Setting physics switches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Replacing TXT with Ttree files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Solving NBD Fit issues – MINOS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Plotting event shapes – Thrust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5"/>
              </a:rPr>
              <a:t>https://doi.org/10.17182/hepdata.54900.v1/t47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Extra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– Summary of plots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Histogram for </a:t>
            </a:r>
            <a:r>
              <a:rPr lang="en-US" sz="1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NJetsCh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Await layout from ma’am</a:t>
            </a:r>
          </a:p>
          <a:p>
            <a:pPr lvl="1">
              <a:spcAft>
                <a:spcPts val="600"/>
              </a:spcAft>
            </a:pP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Theoretical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Interactions determined by the coupling constant (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‘asymptotic freedom’ i.e. ↓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process ‘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q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q̅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https://doi.org/10.1016/j.physletb.2015.09.063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Phenomenology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Production of qq̅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a virtual photon or Z boson via 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l-GR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r>
              <a:rPr lang="el-GR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∗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en-IN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gluons via (g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 or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radiation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PYTHIA uses LLA parton shower with (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US" sz="20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branching_parton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20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Expected total events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 at √s = 91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√s = 160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Z0 – Increased statistical samples by factor of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3628</TotalTime>
  <Words>3171</Words>
  <Application>Microsoft Office PowerPoint</Application>
  <PresentationFormat>Widescreen</PresentationFormat>
  <Paragraphs>433</Paragraphs>
  <Slides>61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Detector parameters</vt:lpstr>
      <vt:lpstr>CMS co-ordinate system</vt:lpstr>
      <vt:lpstr>CMS particle definitions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1015</cp:revision>
  <dcterms:created xsi:type="dcterms:W3CDTF">2024-11-21T11:19:07Z</dcterms:created>
  <dcterms:modified xsi:type="dcterms:W3CDTF">2025-02-27T16:56:09Z</dcterms:modified>
</cp:coreProperties>
</file>